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61" r:id="rId2"/>
    <p:sldId id="476" r:id="rId3"/>
    <p:sldId id="472" r:id="rId4"/>
    <p:sldId id="478" r:id="rId5"/>
    <p:sldId id="480" r:id="rId6"/>
    <p:sldId id="481" r:id="rId7"/>
    <p:sldId id="482" r:id="rId8"/>
    <p:sldId id="483" r:id="rId9"/>
    <p:sldId id="479" r:id="rId10"/>
    <p:sldId id="484" r:id="rId11"/>
    <p:sldId id="485" r:id="rId12"/>
    <p:sldId id="486" r:id="rId13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7E54"/>
    <a:srgbClr val="FB635F"/>
    <a:srgbClr val="00B050"/>
    <a:srgbClr val="FCD55A"/>
    <a:srgbClr val="AA72D4"/>
    <a:srgbClr val="B483D9"/>
    <a:srgbClr val="895B3B"/>
    <a:srgbClr val="F99551"/>
    <a:srgbClr val="FD9F9D"/>
    <a:srgbClr val="F5E1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79" autoAdjust="0"/>
    <p:restoredTop sz="96233" autoAdjust="0"/>
  </p:normalViewPr>
  <p:slideViewPr>
    <p:cSldViewPr snapToGrid="0" showGuides="1">
      <p:cViewPr varScale="1">
        <p:scale>
          <a:sx n="116" d="100"/>
          <a:sy n="116" d="100"/>
        </p:scale>
        <p:origin x="413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8392"/>
    </p:cViewPr>
  </p:sorterViewPr>
  <p:notesViewPr>
    <p:cSldViewPr snapToGrid="0" showGuides="1">
      <p:cViewPr varScale="1">
        <p:scale>
          <a:sx n="81" d="100"/>
          <a:sy n="81" d="100"/>
        </p:scale>
        <p:origin x="195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F01BD6-766B-4D19-B75E-7E6A037A6BFB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1302AA-81B1-4225-BC36-6DD3E8E98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44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D3C34-4FAE-4634-9621-7C1A1531823B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5D1758-ED3D-4611-B861-63A1DF03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56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322913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cap="all" spc="50" baseline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239139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 userDrawn="1"/>
        </p:nvSpPr>
        <p:spPr>
          <a:xfrm>
            <a:off x="8581445" y="4715147"/>
            <a:ext cx="206993" cy="1384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fld id="{27692F5A-FC14-4E83-B4CC-18F6C2D780A4}" type="slidenum">
              <a:rPr lang="en-US" sz="900" b="0" spc="30" baseline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ctr"/>
              <a:t>‹#›</a:t>
            </a:fld>
            <a:endParaRPr lang="en-US" sz="900" b="0" spc="30" baseline="0" dirty="0">
              <a:solidFill>
                <a:schemeClr val="accent4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05293348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700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pos="374" userDrawn="1">
          <p15:clr>
            <a:srgbClr val="FBAE40"/>
          </p15:clr>
        </p15:guide>
        <p15:guide id="4" orient="horz" pos="306" userDrawn="1">
          <p15:clr>
            <a:srgbClr val="FBAE40"/>
          </p15:clr>
        </p15:guide>
        <p15:guide id="5" orient="horz" pos="97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Picture at Left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BUSINESS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PROPOSAL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3726" y="1543049"/>
            <a:ext cx="2692400" cy="2743201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03774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atured Services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BUSINESS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PROPOSAL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3726" y="1543049"/>
            <a:ext cx="1882774" cy="2743201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64326" y="1543049"/>
            <a:ext cx="1882774" cy="2743201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40792" y="1543049"/>
            <a:ext cx="1882774" cy="2743201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2617259" y="1543049"/>
            <a:ext cx="1882774" cy="2743201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9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019208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03250" y="2790824"/>
            <a:ext cx="3282950" cy="2352673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267324" y="2790824"/>
            <a:ext cx="3280631" cy="2352673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362200" y="1966913"/>
            <a:ext cx="4419600" cy="3176585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962095"/>
      </p:ext>
    </p:extLst>
  </p:cSld>
  <p:clrMapOvr>
    <a:masterClrMapping/>
  </p:clrMapOvr>
  <p:transition spd="slow" advClick="0" advTm="3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Left Half Pag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4572000" cy="5143499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156204" y="575840"/>
            <a:ext cx="3394071" cy="681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5165727" y="1306764"/>
            <a:ext cx="3394071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165727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BUSINESS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PROPOSAL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5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82979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ni Right Pictgure i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3047999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84202" y="575841"/>
            <a:ext cx="3331093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593725" y="959101"/>
            <a:ext cx="3331093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</p:spTree>
    <p:extLst>
      <p:ext uri="{BB962C8B-B14F-4D97-AF65-F5344CB8AC3E}">
        <p14:creationId xmlns:p14="http://schemas.microsoft.com/office/powerpoint/2010/main" val="3172260839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Portfolio Single Sh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BUSINESS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PROPOSAL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3725" y="1543049"/>
            <a:ext cx="3986742" cy="2756285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62112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ni Portfolio in Brows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3922871" y="1686719"/>
            <a:ext cx="4598829" cy="2670969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 userDrawn="1"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 userDrawn="1"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BUSINESS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PROPOSAL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902395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Portfolio Showc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4667249" y="1943100"/>
            <a:ext cx="3107531" cy="194327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 userDrawn="1"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 userDrawn="1"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BUSINESS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PROPOSAL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881598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CD Portfolio Showc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 userDrawn="1"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 userDrawn="1"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BUSINESS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PROPOSAL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979246" y="1911986"/>
            <a:ext cx="2706929" cy="1628933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360358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hone Portfolio Showcase at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 userDrawn="1"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 userDrawn="1"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BUSINESS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PROPOSAL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3986213" y="2021681"/>
            <a:ext cx="1216819" cy="2166938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51753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BUSINESS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PROPOSAL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0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571"/>
      </p:ext>
    </p:extLst>
  </p:cSld>
  <p:clrMapOvr>
    <a:masterClrMapping/>
  </p:clrMapOvr>
  <p:transition spd="slow"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ad Portfolio Showcase a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48047" y="1804652"/>
            <a:ext cx="1573825" cy="2100597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 userDrawn="1"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 userDrawn="1"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BUSINESS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PROPOSAL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4673016" y="2437606"/>
            <a:ext cx="2107406" cy="1581944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44653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hone Portfolio Showcase a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 userDrawn="1"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 userDrawn="1"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BUSINESS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PROPOSAL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723197" y="1925601"/>
            <a:ext cx="1216819" cy="2166938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39528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ortfolio in Brows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1057275" y="1771649"/>
            <a:ext cx="7029451" cy="337185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 userDrawn="1"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 userDrawn="1"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1605440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ous Project Show C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 Placeholder 9"/>
          <p:cNvSpPr>
            <a:spLocks noGrp="1"/>
          </p:cNvSpPr>
          <p:nvPr userDrawn="1">
            <p:ph type="body" sz="quarter" idx="18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5" name="Text Placeholder 9"/>
          <p:cNvSpPr>
            <a:spLocks noGrp="1"/>
          </p:cNvSpPr>
          <p:nvPr userDrawn="1">
            <p:ph type="body" sz="quarter" idx="19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46" name="Straight Connector 45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594391" y="1543050"/>
            <a:ext cx="1984248" cy="1371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8" name="TextBox 37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  <p:sp>
        <p:nvSpPr>
          <p:cNvPr id="39" name="TextBox 38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BUSINESS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PROPOSAL</a:t>
            </a:r>
          </a:p>
        </p:txBody>
      </p:sp>
      <p:sp>
        <p:nvSpPr>
          <p:cNvPr id="40" name="TextBox 39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42" name="Picture Placeholder 17"/>
          <p:cNvSpPr>
            <a:spLocks noGrp="1"/>
          </p:cNvSpPr>
          <p:nvPr>
            <p:ph type="pic" sz="quarter" idx="20"/>
          </p:nvPr>
        </p:nvSpPr>
        <p:spPr>
          <a:xfrm>
            <a:off x="4561555" y="1543050"/>
            <a:ext cx="1984248" cy="1371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47" name="Picture Placeholder 17"/>
          <p:cNvSpPr>
            <a:spLocks noGrp="1"/>
          </p:cNvSpPr>
          <p:nvPr>
            <p:ph type="pic" sz="quarter" idx="21"/>
          </p:nvPr>
        </p:nvSpPr>
        <p:spPr>
          <a:xfrm>
            <a:off x="2577973" y="2913398"/>
            <a:ext cx="1984248" cy="1371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60" name="Picture Placeholder 17"/>
          <p:cNvSpPr>
            <a:spLocks noGrp="1"/>
          </p:cNvSpPr>
          <p:nvPr>
            <p:ph type="pic" sz="quarter" idx="22"/>
          </p:nvPr>
        </p:nvSpPr>
        <p:spPr>
          <a:xfrm>
            <a:off x="6545137" y="2913398"/>
            <a:ext cx="1984248" cy="1371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5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778169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er Testimoni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 Placeholder 9"/>
          <p:cNvSpPr>
            <a:spLocks noGrp="1"/>
          </p:cNvSpPr>
          <p:nvPr userDrawn="1">
            <p:ph type="body" sz="quarter" idx="18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5" name="Text Placeholder 9"/>
          <p:cNvSpPr>
            <a:spLocks noGrp="1"/>
          </p:cNvSpPr>
          <p:nvPr userDrawn="1">
            <p:ph type="body" sz="quarter" idx="19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46" name="Straight Connector 45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  <p:sp>
        <p:nvSpPr>
          <p:cNvPr id="39" name="TextBox 38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BUSINESS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PROPOSAL</a:t>
            </a:r>
          </a:p>
        </p:txBody>
      </p:sp>
      <p:sp>
        <p:nvSpPr>
          <p:cNvPr id="40" name="TextBox 39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50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Picture Placeholder 9"/>
          <p:cNvSpPr>
            <a:spLocks noGrp="1"/>
          </p:cNvSpPr>
          <p:nvPr userDrawn="1">
            <p:ph type="pic" sz="quarter" idx="11"/>
          </p:nvPr>
        </p:nvSpPr>
        <p:spPr>
          <a:xfrm>
            <a:off x="591940" y="3128769"/>
            <a:ext cx="570159" cy="570159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3" name="Picture Placeholder 9"/>
          <p:cNvSpPr>
            <a:spLocks noGrp="1"/>
          </p:cNvSpPr>
          <p:nvPr userDrawn="1">
            <p:ph type="pic" sz="quarter" idx="20"/>
          </p:nvPr>
        </p:nvSpPr>
        <p:spPr>
          <a:xfrm>
            <a:off x="3524298" y="3132337"/>
            <a:ext cx="570159" cy="570159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4" name="Picture Placeholder 9"/>
          <p:cNvSpPr>
            <a:spLocks noGrp="1"/>
          </p:cNvSpPr>
          <p:nvPr userDrawn="1">
            <p:ph type="pic" sz="quarter" idx="21"/>
          </p:nvPr>
        </p:nvSpPr>
        <p:spPr>
          <a:xfrm>
            <a:off x="6426859" y="3132337"/>
            <a:ext cx="570159" cy="570159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242203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53029"/>
      </p:ext>
    </p:extLst>
  </p:cSld>
  <p:clrMapOvr>
    <a:masterClrMapping/>
  </p:clrMapOvr>
  <p:transition spd="slow" advClick="0" advTm="3000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6662225"/>
      </p:ext>
    </p:extLst>
  </p:cSld>
  <p:clrMapOvr>
    <a:masterClrMapping/>
  </p:clrMapOvr>
  <p:transition spd="slow" advClick="0" advTm="3000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ull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406971"/>
      </p:ext>
    </p:extLst>
  </p:cSld>
  <p:clrMapOvr>
    <a:masterClrMapping/>
  </p:clrMapOvr>
  <p:transition spd="slow" advClick="0" advTm="3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4090271" y="1588761"/>
            <a:ext cx="963458" cy="963458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653703"/>
      </p:ext>
    </p:extLst>
  </p:cSld>
  <p:clrMapOvr>
    <a:masterClrMapping/>
  </p:clrMapOvr>
  <p:transition spd="slow" advClick="0" advTm="3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History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189509" y="1590011"/>
            <a:ext cx="1035714" cy="1035714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520359" y="3233602"/>
            <a:ext cx="1035714" cy="1035714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1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907309" y="3233602"/>
            <a:ext cx="1035714" cy="1035714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BUSINESS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PROPOSAL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7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26287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History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520359" y="1590770"/>
            <a:ext cx="1035714" cy="1035714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907309" y="1590770"/>
            <a:ext cx="1035714" cy="1035714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5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211734" y="3233602"/>
            <a:ext cx="1035714" cy="1035714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BUSINESS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PROPOSAL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20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056386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et Our Team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836170" y="1491268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7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2480030" y="1491268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8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123890" y="1491268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9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5767750" y="1491268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0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7411611" y="1491268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1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836170" y="2990521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2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2480030" y="2990521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3" name="Picture Placeholder 9"/>
          <p:cNvSpPr>
            <a:spLocks noGrp="1"/>
          </p:cNvSpPr>
          <p:nvPr>
            <p:ph type="pic" sz="quarter" idx="18"/>
          </p:nvPr>
        </p:nvSpPr>
        <p:spPr>
          <a:xfrm>
            <a:off x="4123890" y="2990521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4" name="Picture Placeholder 9"/>
          <p:cNvSpPr>
            <a:spLocks noGrp="1"/>
          </p:cNvSpPr>
          <p:nvPr>
            <p:ph type="pic" sz="quarter" idx="19"/>
          </p:nvPr>
        </p:nvSpPr>
        <p:spPr>
          <a:xfrm>
            <a:off x="5767750" y="2990521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5" name="Picture Placeholder 9"/>
          <p:cNvSpPr>
            <a:spLocks noGrp="1"/>
          </p:cNvSpPr>
          <p:nvPr>
            <p:ph type="pic" sz="quarter" idx="20"/>
          </p:nvPr>
        </p:nvSpPr>
        <p:spPr>
          <a:xfrm>
            <a:off x="7411611" y="2990521"/>
            <a:ext cx="895352" cy="89535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6" name="TextBox 25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  <p:sp>
        <p:nvSpPr>
          <p:cNvPr id="27" name="TextBox 26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BUSINESS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PROPOSAL</a:t>
            </a:r>
          </a:p>
        </p:txBody>
      </p:sp>
      <p:sp>
        <p:nvSpPr>
          <p:cNvPr id="28" name="TextBox 27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32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3" name="Text Placeholder 9"/>
          <p:cNvSpPr>
            <a:spLocks noGrp="1"/>
          </p:cNvSpPr>
          <p:nvPr>
            <p:ph type="body" sz="quarter" idx="2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34" name="Straight Connector 33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53822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reative Forc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BUSINESS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PROPOSAL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890059" y="1636182"/>
            <a:ext cx="1452033" cy="1563369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53972" y="1636182"/>
            <a:ext cx="1452033" cy="1563369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817887" y="1636182"/>
            <a:ext cx="1452033" cy="1563369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792064" y="1636182"/>
            <a:ext cx="1452033" cy="1563369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9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20553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reative Forc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BUSINESS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PROPOSAL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3725" y="1543050"/>
            <a:ext cx="2483136" cy="1992630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328844" y="1543050"/>
            <a:ext cx="2483136" cy="1992630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6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6063964" y="1543050"/>
            <a:ext cx="2483136" cy="1992630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9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195571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Half Pictgure i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5143499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84202" y="575841"/>
            <a:ext cx="3331093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593725" y="959101"/>
            <a:ext cx="3331093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</p:spTree>
    <p:extLst>
      <p:ext uri="{BB962C8B-B14F-4D97-AF65-F5344CB8AC3E}">
        <p14:creationId xmlns:p14="http://schemas.microsoft.com/office/powerpoint/2010/main" val="1471937191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8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6835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3" r:id="rId2"/>
    <p:sldLayoutId id="2147483674" r:id="rId3"/>
    <p:sldLayoutId id="2147483690" r:id="rId4"/>
    <p:sldLayoutId id="2147483691" r:id="rId5"/>
    <p:sldLayoutId id="2147483672" r:id="rId6"/>
    <p:sldLayoutId id="2147483693" r:id="rId7"/>
    <p:sldLayoutId id="2147483671" r:id="rId8"/>
    <p:sldLayoutId id="2147483675" r:id="rId9"/>
    <p:sldLayoutId id="2147483682" r:id="rId10"/>
    <p:sldLayoutId id="2147483687" r:id="rId11"/>
    <p:sldLayoutId id="2147483680" r:id="rId12"/>
    <p:sldLayoutId id="2147483676" r:id="rId13"/>
    <p:sldLayoutId id="2147483692" r:id="rId14"/>
    <p:sldLayoutId id="2147483679" r:id="rId15"/>
    <p:sldLayoutId id="2147483677" r:id="rId16"/>
    <p:sldLayoutId id="2147483683" r:id="rId17"/>
    <p:sldLayoutId id="2147483684" r:id="rId18"/>
    <p:sldLayoutId id="2147483685" r:id="rId19"/>
    <p:sldLayoutId id="2147483689" r:id="rId20"/>
    <p:sldLayoutId id="2147483686" r:id="rId21"/>
    <p:sldLayoutId id="2147483681" r:id="rId22"/>
    <p:sldLayoutId id="2147483678" r:id="rId23"/>
    <p:sldLayoutId id="2147483688" r:id="rId24"/>
    <p:sldLayoutId id="2147483669" r:id="rId25"/>
    <p:sldLayoutId id="2147483668" r:id="rId26"/>
    <p:sldLayoutId id="2147483670" r:id="rId27"/>
  </p:sldLayoutIdLst>
  <p:transition spd="slow" advClick="0" advTm="3000">
    <p:fade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pv.afa.gov.tw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322618"/>
            <a:ext cx="9144000" cy="8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14800" y="2069513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882775" y="3539904"/>
            <a:ext cx="537845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TW" altLang="en-US" sz="1400" b="1" spc="50" dirty="0" smtClean="0">
                <a:solidFill>
                  <a:schemeClr val="accent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有機驗證經營者交易證明文件申請流程說明</a:t>
            </a:r>
            <a:endParaRPr lang="en-US" sz="1400" b="1" spc="50" dirty="0">
              <a:solidFill>
                <a:schemeClr val="accent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TextBox 9"/>
          <p:cNvSpPr txBox="1"/>
          <p:nvPr/>
        </p:nvSpPr>
        <p:spPr>
          <a:xfrm>
            <a:off x="1882775" y="4594560"/>
            <a:ext cx="537845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TW" altLang="en-US" sz="1200" b="1" spc="7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凌誠科技股份有限公司</a:t>
            </a:r>
            <a:endParaRPr lang="en-US" altLang="zh-TW" sz="1200" b="1" spc="7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字版面配置區 1"/>
          <p:cNvSpPr txBox="1">
            <a:spLocks/>
          </p:cNvSpPr>
          <p:nvPr/>
        </p:nvSpPr>
        <p:spPr>
          <a:xfrm>
            <a:off x="885488" y="2321746"/>
            <a:ext cx="7373023" cy="383260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TW" alt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臺灣有機農業資訊網</a:t>
            </a:r>
            <a:endParaRPr lang="zh-TW" alt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1" name="群組 2"/>
          <p:cNvGrpSpPr>
            <a:grpSpLocks/>
          </p:cNvGrpSpPr>
          <p:nvPr/>
        </p:nvGrpSpPr>
        <p:grpSpPr bwMode="auto">
          <a:xfrm>
            <a:off x="3072367" y="738306"/>
            <a:ext cx="2894012" cy="976920"/>
            <a:chOff x="255275" y="4302799"/>
            <a:chExt cx="2332199" cy="808780"/>
          </a:xfrm>
        </p:grpSpPr>
        <p:pic>
          <p:nvPicPr>
            <p:cNvPr id="12" name="Picture 5" descr="C:\Users\gwinesun\Desktop\1020110160018.gi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175"/>
            <a:stretch>
              <a:fillRect/>
            </a:stretch>
          </p:blipFill>
          <p:spPr bwMode="auto">
            <a:xfrm>
              <a:off x="746670" y="4302799"/>
              <a:ext cx="1840804" cy="8087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5" descr="C:\Users\gwinesun\Desktop\1020110160018.gi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7644"/>
            <a:stretch>
              <a:fillRect/>
            </a:stretch>
          </p:blipFill>
          <p:spPr bwMode="auto">
            <a:xfrm>
              <a:off x="255275" y="4624418"/>
              <a:ext cx="500301" cy="4607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404373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TW" sz="2400" dirty="0" smtClean="0"/>
              <a:t>5.</a:t>
            </a:r>
            <a:r>
              <a:rPr lang="zh-TW" altLang="en-US" sz="2400" dirty="0" smtClean="0"/>
              <a:t> 交易</a:t>
            </a:r>
            <a:r>
              <a:rPr lang="zh-TW" altLang="en-US" sz="2400" dirty="0"/>
              <a:t>證明文件</a:t>
            </a:r>
            <a:r>
              <a:rPr lang="en-US" altLang="zh-TW" sz="2400" dirty="0"/>
              <a:t>(</a:t>
            </a:r>
            <a:r>
              <a:rPr lang="en-US" altLang="zh-TW" sz="2400" dirty="0" smtClean="0"/>
              <a:t>TC)</a:t>
            </a:r>
            <a:r>
              <a:rPr lang="zh-TW" altLang="en-US" sz="2400" dirty="0" smtClean="0"/>
              <a:t>異動申請資料填</a:t>
            </a:r>
            <a:r>
              <a:rPr lang="zh-TW" altLang="en-US" sz="2400" dirty="0"/>
              <a:t>寫</a:t>
            </a:r>
            <a:r>
              <a:rPr lang="zh-TW" altLang="en-US" sz="2400" dirty="0" smtClean="0"/>
              <a:t>說明</a:t>
            </a:r>
            <a:r>
              <a:rPr lang="en-US" altLang="zh-TW" sz="2400" dirty="0" smtClean="0"/>
              <a:t>(1/2)</a:t>
            </a:r>
            <a:endParaRPr lang="zh-TW" altLang="en-US" sz="2400" dirty="0"/>
          </a:p>
        </p:txBody>
      </p:sp>
      <p:sp>
        <p:nvSpPr>
          <p:cNvPr id="4" name="矩形 3"/>
          <p:cNvSpPr/>
          <p:nvPr/>
        </p:nvSpPr>
        <p:spPr>
          <a:xfrm>
            <a:off x="569995" y="3362907"/>
            <a:ext cx="784466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360000" algn="just">
              <a:buFont typeface="Wingdings" panose="05000000000000000000" pitchFamily="2" charset="2"/>
              <a:buChar char="n"/>
            </a:pP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請於輸入框登打您想要進行內容異動的</a:t>
            </a:r>
            <a:r>
              <a:rPr lang="zh-TW" altLang="en-US" sz="1400" b="1" dirty="0" smtClean="0">
                <a:solidFill>
                  <a:srgbClr val="F67E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文件字號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，然後點擊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【</a:t>
            </a:r>
            <a:r>
              <a:rPr lang="zh-TW" altLang="en-US" sz="1400" b="1" dirty="0" smtClean="0">
                <a:solidFill>
                  <a:srgbClr val="F67E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新增異動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】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按鈕。</a:t>
            </a:r>
            <a:endParaRPr lang="en-US" altLang="zh-TW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  <a:p>
            <a:pPr marL="285750" indent="-360000" algn="just">
              <a:buFont typeface="Wingdings" panose="05000000000000000000" pitchFamily="2" charset="2"/>
              <a:buChar char="n"/>
            </a:pP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請注意</a:t>
            </a:r>
            <a:r>
              <a:rPr lang="zh-TW" altLang="en-US" sz="1400" b="1" dirty="0" smtClean="0">
                <a:solidFill>
                  <a:srgbClr val="F67E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同一份文件不可</a:t>
            </a:r>
            <a:r>
              <a:rPr lang="zh-TW" altLang="en-US" sz="1400" b="1" u="sng" dirty="0" smtClean="0">
                <a:solidFill>
                  <a:srgbClr val="F67E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同時</a:t>
            </a:r>
            <a:r>
              <a:rPr lang="zh-TW" altLang="en-US" sz="1400" b="1" dirty="0" smtClean="0">
                <a:solidFill>
                  <a:srgbClr val="F67E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進行</a:t>
            </a:r>
            <a:r>
              <a:rPr lang="en-US" altLang="zh-TW" sz="1400" b="1" dirty="0" smtClean="0">
                <a:solidFill>
                  <a:srgbClr val="F67E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2</a:t>
            </a:r>
            <a:r>
              <a:rPr lang="zh-TW" altLang="en-US" sz="1400" b="1" dirty="0" smtClean="0">
                <a:solidFill>
                  <a:srgbClr val="F67E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次以上的異動申請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，如您送出異動申請後，發現資料有登錄錯誤想再修改，可致電驗證機構退回您的申請單。</a:t>
            </a:r>
            <a:endParaRPr lang="en-US" altLang="zh-TW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282" y="822959"/>
            <a:ext cx="8201440" cy="2369821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910953855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TW" sz="2400" dirty="0"/>
              <a:t>5.</a:t>
            </a:r>
            <a:r>
              <a:rPr lang="zh-TW" altLang="en-US" sz="2400" dirty="0"/>
              <a:t> 交易證明文件</a:t>
            </a:r>
            <a:r>
              <a:rPr lang="en-US" altLang="zh-TW" sz="2400" dirty="0"/>
              <a:t>(TC)</a:t>
            </a:r>
            <a:r>
              <a:rPr lang="zh-TW" altLang="en-US" sz="2400" dirty="0"/>
              <a:t>異動申請資料填寫說明</a:t>
            </a:r>
            <a:r>
              <a:rPr lang="en-US" altLang="zh-TW" sz="2400" dirty="0" smtClean="0"/>
              <a:t>(2/2</a:t>
            </a:r>
            <a:r>
              <a:rPr lang="en-US" altLang="zh-TW" sz="2400" dirty="0"/>
              <a:t>)</a:t>
            </a:r>
            <a:endParaRPr lang="zh-TW" altLang="en-US" sz="2400" dirty="0"/>
          </a:p>
        </p:txBody>
      </p:sp>
      <p:sp>
        <p:nvSpPr>
          <p:cNvPr id="4" name="矩形 3"/>
          <p:cNvSpPr/>
          <p:nvPr/>
        </p:nvSpPr>
        <p:spPr>
          <a:xfrm>
            <a:off x="5922904" y="807720"/>
            <a:ext cx="2870576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360000" algn="just">
              <a:buFont typeface="Wingdings" panose="05000000000000000000" pitchFamily="2" charset="2"/>
              <a:buChar char="n"/>
            </a:pPr>
            <a:r>
              <a:rPr lang="zh-TW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您可</a:t>
            </a:r>
            <a:r>
              <a:rPr lang="zh-TW" altLang="en-US" sz="1400" b="1" dirty="0">
                <a:solidFill>
                  <a:srgbClr val="F67E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點擊頁籤切換查看其他語言翻譯內容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，並於您需修改的語言，點</a:t>
            </a:r>
            <a:r>
              <a:rPr lang="zh-TW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擊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【</a:t>
            </a:r>
            <a:r>
              <a:rPr lang="zh-TW" altLang="en-US" sz="1400" b="1" dirty="0" smtClean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開始修改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】</a:t>
            </a:r>
            <a:r>
              <a:rPr lang="zh-TW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按鈕，即可針對該語文翻譯內容進行修改。</a:t>
            </a:r>
            <a:endParaRPr lang="en-US" altLang="zh-TW" sz="1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  <a:p>
            <a:pPr marL="285750" indent="-360000" algn="just">
              <a:buFont typeface="Wingdings" panose="05000000000000000000" pitchFamily="2" charset="2"/>
              <a:buChar char="n"/>
            </a:pPr>
            <a:endParaRPr lang="en-US" altLang="zh-TW" sz="1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  <a:p>
            <a:pPr marL="285750" indent="-360000" algn="just">
              <a:buFont typeface="Wingdings" panose="05000000000000000000" pitchFamily="2" charset="2"/>
              <a:buChar char="n"/>
            </a:pP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完成資料的修改並確認</a:t>
            </a:r>
            <a:r>
              <a:rPr lang="zh-TW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無誤後，請記得點擊</a:t>
            </a:r>
            <a:r>
              <a:rPr lang="en-US" altLang="zh-TW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【</a:t>
            </a:r>
            <a:r>
              <a:rPr lang="zh-TW" altLang="en-US" sz="1400" b="1" dirty="0">
                <a:solidFill>
                  <a:srgbClr val="F67E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送出</a:t>
            </a:r>
            <a:r>
              <a:rPr lang="en-US" altLang="zh-TW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】</a:t>
            </a:r>
            <a:r>
              <a:rPr lang="zh-TW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按鈕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送出異動申請</a:t>
            </a:r>
            <a:r>
              <a:rPr lang="zh-TW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，待您的驗證機構審核通過並用印後，即會寄送用印後的紙本文件給您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。</a:t>
            </a:r>
            <a:endParaRPr lang="en-US" altLang="zh-TW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  <a:p>
            <a:pPr marL="285750" indent="-360000" algn="just">
              <a:buFont typeface="Wingdings" panose="05000000000000000000" pitchFamily="2" charset="2"/>
              <a:buChar char="n"/>
            </a:pPr>
            <a:endParaRPr lang="en-US" altLang="zh-TW" sz="1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  <a:p>
            <a:pPr marL="285750" indent="-360000" algn="just">
              <a:buFont typeface="Wingdings" panose="05000000000000000000" pitchFamily="2" charset="2"/>
              <a:buChar char="n"/>
            </a:pP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再次提醒，請記得將先前收到有錯誤的紙本寄回驗證機構，因</a:t>
            </a:r>
            <a:r>
              <a:rPr lang="zh-TW" altLang="en-US" sz="1400" b="1" dirty="0" smtClean="0">
                <a:solidFill>
                  <a:srgbClr val="F67E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驗證機構需收到您寄回的錯誤紙本，才</a:t>
            </a:r>
            <a:r>
              <a:rPr lang="zh-TW" altLang="en-US" sz="1400" b="1" dirty="0">
                <a:solidFill>
                  <a:srgbClr val="F67E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能</a:t>
            </a:r>
            <a:r>
              <a:rPr lang="zh-TW" altLang="en-US" sz="1400" b="1" dirty="0" smtClean="0">
                <a:solidFill>
                  <a:srgbClr val="F67E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通過您的異動申請，並重新核發交易證明文件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。</a:t>
            </a:r>
            <a:endParaRPr lang="en-US" altLang="zh-TW" sz="1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749" y="712269"/>
            <a:ext cx="5218723" cy="4301523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947645266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TW" sz="2400" dirty="0" smtClean="0"/>
              <a:t>6.</a:t>
            </a:r>
            <a:r>
              <a:rPr lang="zh-TW" altLang="en-US" sz="2400" dirty="0" smtClean="0"/>
              <a:t> 系統服務資訊</a:t>
            </a:r>
            <a:endParaRPr lang="zh-TW" altLang="en-US" sz="2400" dirty="0"/>
          </a:p>
        </p:txBody>
      </p:sp>
      <p:sp>
        <p:nvSpPr>
          <p:cNvPr id="5" name="圓角矩形 4"/>
          <p:cNvSpPr/>
          <p:nvPr/>
        </p:nvSpPr>
        <p:spPr>
          <a:xfrm>
            <a:off x="751627" y="940173"/>
            <a:ext cx="7785949" cy="126962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360000" algn="just">
              <a:buFont typeface="Wingdings" panose="05000000000000000000" pitchFamily="2" charset="2"/>
              <a:buChar char="n"/>
            </a:pPr>
            <a:r>
              <a:rPr lang="zh-TW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若您有任何系統操作上的疑問，皆可來電</a:t>
            </a:r>
            <a:r>
              <a:rPr lang="zh-TW" altLang="en-US" sz="1600" b="1" dirty="0" smtClean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客服專線</a:t>
            </a:r>
            <a:r>
              <a:rPr lang="en-US" altLang="zh-TW" sz="1600" b="1" dirty="0" smtClean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(07-9703898)</a:t>
            </a:r>
            <a:r>
              <a:rPr lang="zh-TW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，將有客服專員協助您。</a:t>
            </a:r>
            <a:endParaRPr lang="en-US" altLang="zh-TW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  <a:p>
            <a:pPr marL="285750" indent="-360000" algn="just">
              <a:buFont typeface="Wingdings" panose="05000000000000000000" pitchFamily="2" charset="2"/>
              <a:buChar char="n"/>
            </a:pPr>
            <a:endParaRPr lang="en-US" altLang="zh-TW" sz="16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  <a:p>
            <a:pPr marL="285750" indent="-360000" algn="just">
              <a:buFont typeface="Wingdings" panose="05000000000000000000" pitchFamily="2" charset="2"/>
              <a:buChar char="n"/>
            </a:pPr>
            <a:endParaRPr lang="en-US" altLang="zh-TW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231211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TW" sz="2400" dirty="0" smtClean="0"/>
              <a:t>1.</a:t>
            </a:r>
            <a:r>
              <a:rPr lang="zh-TW" altLang="en-US" sz="2400" dirty="0"/>
              <a:t>經營</a:t>
            </a:r>
            <a:r>
              <a:rPr lang="zh-TW" altLang="en-US" sz="2400" dirty="0" smtClean="0"/>
              <a:t>者交易證明文件</a:t>
            </a:r>
            <a:r>
              <a:rPr lang="en-US" altLang="zh-TW" sz="2400" dirty="0" smtClean="0"/>
              <a:t>(TC)</a:t>
            </a:r>
            <a:r>
              <a:rPr lang="zh-TW" altLang="en-US" sz="2400" dirty="0" smtClean="0"/>
              <a:t>申請流程概述</a:t>
            </a:r>
            <a:endParaRPr lang="zh-TW" altLang="en-US" sz="2400" dirty="0"/>
          </a:p>
        </p:txBody>
      </p:sp>
      <p:grpSp>
        <p:nvGrpSpPr>
          <p:cNvPr id="174" name="群組 173"/>
          <p:cNvGrpSpPr/>
          <p:nvPr/>
        </p:nvGrpSpPr>
        <p:grpSpPr>
          <a:xfrm>
            <a:off x="783233" y="706173"/>
            <a:ext cx="7202527" cy="4394094"/>
            <a:chOff x="59333" y="754988"/>
            <a:chExt cx="7072987" cy="4245136"/>
          </a:xfrm>
        </p:grpSpPr>
        <p:sp>
          <p:nvSpPr>
            <p:cNvPr id="90" name="矩形 89"/>
            <p:cNvSpPr/>
            <p:nvPr/>
          </p:nvSpPr>
          <p:spPr>
            <a:xfrm>
              <a:off x="4498864" y="837368"/>
              <a:ext cx="2624217" cy="62200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b="1" dirty="0" smtClean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首次申請未有帳號者</a:t>
              </a:r>
              <a:endParaRPr lang="en-US" altLang="zh-TW" sz="1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zh-TW" altLang="en-US" sz="1200" b="1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請先至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【</a:t>
              </a:r>
              <a:r>
                <a:rPr lang="zh-TW" altLang="en-US" sz="1200" b="1" dirty="0" smtClean="0">
                  <a:solidFill>
                    <a:srgbClr val="F67E54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首頁</a:t>
              </a:r>
              <a:r>
                <a:rPr lang="en-US" altLang="zh-TW" sz="1200" b="1" dirty="0" smtClean="0">
                  <a:solidFill>
                    <a:srgbClr val="F67E54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&gt;</a:t>
              </a:r>
              <a:r>
                <a:rPr lang="zh-TW" altLang="en-US" sz="1200" b="1" dirty="0" smtClean="0">
                  <a:solidFill>
                    <a:srgbClr val="F67E54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驗證經營者帳號註冊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】</a:t>
              </a:r>
            </a:p>
            <a:p>
              <a:pPr algn="ctr"/>
              <a:r>
                <a:rPr lang="zh-TW" altLang="en-US" sz="1200" b="1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填寫資料申請帳號</a:t>
              </a:r>
              <a:endParaRPr lang="zh-TW" altLang="en-US" sz="1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40" name="矩形 139"/>
            <p:cNvSpPr/>
            <p:nvPr/>
          </p:nvSpPr>
          <p:spPr>
            <a:xfrm>
              <a:off x="4508103" y="1722995"/>
              <a:ext cx="2624217" cy="62200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42" name="矩形 141"/>
            <p:cNvSpPr/>
            <p:nvPr/>
          </p:nvSpPr>
          <p:spPr>
            <a:xfrm>
              <a:off x="4508103" y="2607758"/>
              <a:ext cx="2624217" cy="62200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44" name="矩形 143"/>
            <p:cNvSpPr/>
            <p:nvPr/>
          </p:nvSpPr>
          <p:spPr>
            <a:xfrm>
              <a:off x="4508103" y="3498627"/>
              <a:ext cx="2624217" cy="62200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46" name="矩形 145"/>
            <p:cNvSpPr/>
            <p:nvPr/>
          </p:nvSpPr>
          <p:spPr>
            <a:xfrm>
              <a:off x="4508103" y="4378123"/>
              <a:ext cx="2624217" cy="62200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b="1" dirty="0" smtClean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驗證機構審核通過並用印後</a:t>
              </a:r>
              <a:endParaRPr lang="en-US" altLang="zh-TW" sz="1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zh-TW" altLang="en-US" sz="1200" b="1" dirty="0" smtClean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會郵寄</a:t>
              </a:r>
              <a:r>
                <a:rPr lang="en-US" altLang="zh-TW" sz="1200" b="1" dirty="0" smtClean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TC</a:t>
              </a:r>
              <a:r>
                <a:rPr lang="zh-TW" altLang="en-US" sz="1200" b="1" dirty="0" smtClean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正本</a:t>
              </a:r>
              <a:endParaRPr lang="zh-TW" altLang="en-US" sz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grpSp>
          <p:nvGrpSpPr>
            <p:cNvPr id="156" name="群組 155"/>
            <p:cNvGrpSpPr/>
            <p:nvPr/>
          </p:nvGrpSpPr>
          <p:grpSpPr>
            <a:xfrm>
              <a:off x="236220" y="910624"/>
              <a:ext cx="4271884" cy="4012886"/>
              <a:chOff x="1174477" y="910624"/>
              <a:chExt cx="3333626" cy="4012886"/>
            </a:xfrm>
          </p:grpSpPr>
          <p:sp>
            <p:nvSpPr>
              <p:cNvPr id="86" name="圓角矩形 85"/>
              <p:cNvSpPr/>
              <p:nvPr/>
            </p:nvSpPr>
            <p:spPr>
              <a:xfrm>
                <a:off x="1179095" y="1797743"/>
                <a:ext cx="2758442" cy="46774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b="1" dirty="0" smtClean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進入</a:t>
                </a:r>
                <a:r>
                  <a:rPr lang="zh-TW" altLang="en-US" b="1" dirty="0">
                    <a:solidFill>
                      <a:srgbClr val="F67E54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經營</a:t>
                </a:r>
                <a:r>
                  <a:rPr lang="zh-TW" altLang="en-US" b="1" dirty="0" smtClean="0">
                    <a:solidFill>
                      <a:srgbClr val="F67E54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者專</a:t>
                </a:r>
                <a:r>
                  <a:rPr lang="zh-TW" altLang="en-US" b="1" dirty="0">
                    <a:solidFill>
                      <a:srgbClr val="F67E54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區</a:t>
                </a:r>
              </a:p>
            </p:txBody>
          </p:sp>
          <p:sp>
            <p:nvSpPr>
              <p:cNvPr id="87" name="圓角矩形 86"/>
              <p:cNvSpPr/>
              <p:nvPr/>
            </p:nvSpPr>
            <p:spPr>
              <a:xfrm>
                <a:off x="1174477" y="910624"/>
                <a:ext cx="2758442" cy="46774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b="1" dirty="0" smtClean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請登入</a:t>
                </a:r>
                <a:r>
                  <a:rPr lang="zh-TW" altLang="en-US" b="1" dirty="0" smtClean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臺灣有機農業資訊網</a:t>
                </a:r>
                <a:endParaRPr lang="en-US" altLang="zh-TW" b="1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algn="ctr"/>
                <a:r>
                  <a:rPr lang="en-US" altLang="zh-TW" b="1" dirty="0" smtClean="0">
                    <a:solidFill>
                      <a:srgbClr val="FFC00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https://epv.afa.gov.tw</a:t>
                </a:r>
                <a:endParaRPr lang="zh-TW" altLang="en-US" b="1" dirty="0">
                  <a:solidFill>
                    <a:srgbClr val="FFC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88" name="圓角矩形 87"/>
              <p:cNvSpPr/>
              <p:nvPr/>
            </p:nvSpPr>
            <p:spPr>
              <a:xfrm>
                <a:off x="1179095" y="2684862"/>
                <a:ext cx="2758442" cy="46774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b="1" dirty="0" smtClean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選擇</a:t>
                </a:r>
                <a:r>
                  <a:rPr lang="zh-TW" altLang="en-US" b="1" dirty="0" smtClean="0">
                    <a:solidFill>
                      <a:srgbClr val="F67E54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交易證明文件申請</a:t>
                </a:r>
                <a:endParaRPr lang="en-US" altLang="zh-TW" b="1" dirty="0" smtClean="0">
                  <a:solidFill>
                    <a:srgbClr val="F67E54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89" name="圓角矩形 88"/>
              <p:cNvSpPr/>
              <p:nvPr/>
            </p:nvSpPr>
            <p:spPr>
              <a:xfrm>
                <a:off x="1179095" y="3571981"/>
                <a:ext cx="2758442" cy="46774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b="1" dirty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點擊</a:t>
                </a:r>
                <a:r>
                  <a:rPr lang="zh-TW" altLang="en-US" b="1" dirty="0" smtClean="0">
                    <a:solidFill>
                      <a:srgbClr val="F67E54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新增申請</a:t>
                </a:r>
                <a:r>
                  <a:rPr lang="zh-TW" altLang="en-US" b="1" dirty="0" smtClean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按鈕，進行資料填寫</a:t>
                </a:r>
                <a:endParaRPr lang="zh-TW" altLang="en-US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94" name="圓角矩形 93"/>
              <p:cNvSpPr/>
              <p:nvPr/>
            </p:nvSpPr>
            <p:spPr>
              <a:xfrm>
                <a:off x="1179094" y="4455766"/>
                <a:ext cx="2758442" cy="46774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accent2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b="1" dirty="0" smtClean="0">
                    <a:solidFill>
                      <a:srgbClr val="F67E54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送出申請資料</a:t>
                </a:r>
                <a:r>
                  <a:rPr lang="zh-TW" altLang="en-US" b="1" dirty="0" smtClean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，待驗證機構審核</a:t>
                </a:r>
                <a:endParaRPr lang="zh-TW" altLang="en-US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cxnSp>
            <p:nvCxnSpPr>
              <p:cNvPr id="111" name="直線接點 110"/>
              <p:cNvCxnSpPr>
                <a:stCxn id="87" idx="3"/>
                <a:endCxn id="90" idx="1"/>
              </p:cNvCxnSpPr>
              <p:nvPr/>
            </p:nvCxnSpPr>
            <p:spPr>
              <a:xfrm>
                <a:off x="3932919" y="1144496"/>
                <a:ext cx="565945" cy="38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16" name="直線單箭頭接點 115"/>
              <p:cNvCxnSpPr>
                <a:stCxn id="87" idx="2"/>
                <a:endCxn id="86" idx="0"/>
              </p:cNvCxnSpPr>
              <p:nvPr/>
            </p:nvCxnSpPr>
            <p:spPr>
              <a:xfrm>
                <a:off x="2558317" y="1378368"/>
                <a:ext cx="0" cy="419375"/>
              </a:xfrm>
              <a:prstGeom prst="straightConnector1">
                <a:avLst/>
              </a:prstGeom>
              <a:ln w="76200">
                <a:solidFill>
                  <a:schemeClr val="accent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直線單箭頭接點 116"/>
              <p:cNvCxnSpPr/>
              <p:nvPr/>
            </p:nvCxnSpPr>
            <p:spPr>
              <a:xfrm>
                <a:off x="2553698" y="2265487"/>
                <a:ext cx="0" cy="419375"/>
              </a:xfrm>
              <a:prstGeom prst="straightConnector1">
                <a:avLst/>
              </a:prstGeom>
              <a:ln w="76200">
                <a:solidFill>
                  <a:schemeClr val="accent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直線單箭頭接點 117"/>
              <p:cNvCxnSpPr/>
              <p:nvPr/>
            </p:nvCxnSpPr>
            <p:spPr>
              <a:xfrm>
                <a:off x="2553698" y="3152606"/>
                <a:ext cx="0" cy="419375"/>
              </a:xfrm>
              <a:prstGeom prst="straightConnector1">
                <a:avLst/>
              </a:prstGeom>
              <a:ln w="76200">
                <a:solidFill>
                  <a:schemeClr val="accent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直線單箭頭接點 118"/>
              <p:cNvCxnSpPr/>
              <p:nvPr/>
            </p:nvCxnSpPr>
            <p:spPr>
              <a:xfrm>
                <a:off x="2553698" y="4039725"/>
                <a:ext cx="0" cy="419375"/>
              </a:xfrm>
              <a:prstGeom prst="straightConnector1">
                <a:avLst/>
              </a:prstGeom>
              <a:ln w="76200">
                <a:solidFill>
                  <a:schemeClr val="accent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直線接點 140"/>
              <p:cNvCxnSpPr>
                <a:endCxn id="140" idx="1"/>
              </p:cNvCxnSpPr>
              <p:nvPr/>
            </p:nvCxnSpPr>
            <p:spPr>
              <a:xfrm>
                <a:off x="3942158" y="2030123"/>
                <a:ext cx="565945" cy="38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43" name="直線接點 142"/>
              <p:cNvCxnSpPr>
                <a:endCxn id="142" idx="1"/>
              </p:cNvCxnSpPr>
              <p:nvPr/>
            </p:nvCxnSpPr>
            <p:spPr>
              <a:xfrm>
                <a:off x="3942158" y="2914886"/>
                <a:ext cx="565945" cy="38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45" name="直線接點 144"/>
              <p:cNvCxnSpPr>
                <a:endCxn id="144" idx="1"/>
              </p:cNvCxnSpPr>
              <p:nvPr/>
            </p:nvCxnSpPr>
            <p:spPr>
              <a:xfrm>
                <a:off x="3942158" y="3805755"/>
                <a:ext cx="565945" cy="38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47" name="直線接點 146"/>
              <p:cNvCxnSpPr>
                <a:endCxn id="146" idx="1"/>
              </p:cNvCxnSpPr>
              <p:nvPr/>
            </p:nvCxnSpPr>
            <p:spPr>
              <a:xfrm>
                <a:off x="3942158" y="4685251"/>
                <a:ext cx="565945" cy="38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</p:grpSp>
        <p:pic>
          <p:nvPicPr>
            <p:cNvPr id="149" name="圖片 14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22711" y="2734669"/>
              <a:ext cx="2395001" cy="360434"/>
            </a:xfrm>
            <a:prstGeom prst="rect">
              <a:avLst/>
            </a:prstGeom>
          </p:spPr>
        </p:pic>
        <p:pic>
          <p:nvPicPr>
            <p:cNvPr id="150" name="圖片 14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02567" y="3593640"/>
              <a:ext cx="2435287" cy="404274"/>
            </a:xfrm>
            <a:prstGeom prst="rect">
              <a:avLst/>
            </a:prstGeom>
          </p:spPr>
        </p:pic>
        <p:grpSp>
          <p:nvGrpSpPr>
            <p:cNvPr id="158" name="群組 157"/>
            <p:cNvGrpSpPr/>
            <p:nvPr/>
          </p:nvGrpSpPr>
          <p:grpSpPr>
            <a:xfrm>
              <a:off x="59333" y="754988"/>
              <a:ext cx="490154" cy="3911506"/>
              <a:chOff x="963184" y="706173"/>
              <a:chExt cx="490154" cy="3911506"/>
            </a:xfrm>
          </p:grpSpPr>
          <p:grpSp>
            <p:nvGrpSpPr>
              <p:cNvPr id="159" name="Group 5"/>
              <p:cNvGrpSpPr/>
              <p:nvPr/>
            </p:nvGrpSpPr>
            <p:grpSpPr>
              <a:xfrm>
                <a:off x="967556" y="706173"/>
                <a:ext cx="485782" cy="398803"/>
                <a:chOff x="5061629" y="1546310"/>
                <a:chExt cx="357790" cy="357790"/>
              </a:xfrm>
            </p:grpSpPr>
            <p:sp>
              <p:nvSpPr>
                <p:cNvPr id="172" name="Oval 27"/>
                <p:cNvSpPr/>
                <p:nvPr/>
              </p:nvSpPr>
              <p:spPr>
                <a:xfrm>
                  <a:off x="5061629" y="1546310"/>
                  <a:ext cx="357790" cy="35779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latin typeface="Microsoft JhengHei" panose="020B0604030504040204" pitchFamily="34" charset="-120"/>
                    <a:ea typeface="Microsoft JhengHei" panose="020B0604030504040204" pitchFamily="34" charset="-120"/>
                  </a:endParaRPr>
                </a:p>
              </p:txBody>
            </p:sp>
            <p:sp>
              <p:nvSpPr>
                <p:cNvPr id="173" name="TextBox 31"/>
                <p:cNvSpPr txBox="1"/>
                <p:nvPr/>
              </p:nvSpPr>
              <p:spPr>
                <a:xfrm>
                  <a:off x="5096929" y="1627065"/>
                  <a:ext cx="280805" cy="18490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/>
                  <a:r>
                    <a:rPr lang="en-US" sz="1600" b="1" cap="all" spc="20" dirty="0">
                      <a:solidFill>
                        <a:schemeClr val="bg1"/>
                      </a:solidFill>
                      <a:latin typeface="Microsoft JhengHei" panose="020B0604030504040204" pitchFamily="34" charset="-120"/>
                      <a:ea typeface="Microsoft JhengHei" panose="020B0604030504040204" pitchFamily="34" charset="-120"/>
                    </a:rPr>
                    <a:t>01</a:t>
                  </a:r>
                </a:p>
              </p:txBody>
            </p:sp>
          </p:grpSp>
          <p:grpSp>
            <p:nvGrpSpPr>
              <p:cNvPr id="160" name="Group 5"/>
              <p:cNvGrpSpPr/>
              <p:nvPr/>
            </p:nvGrpSpPr>
            <p:grpSpPr>
              <a:xfrm>
                <a:off x="963184" y="1582819"/>
                <a:ext cx="485782" cy="398803"/>
                <a:chOff x="5061629" y="1546310"/>
                <a:chExt cx="357790" cy="357790"/>
              </a:xfrm>
            </p:grpSpPr>
            <p:sp>
              <p:nvSpPr>
                <p:cNvPr id="170" name="Oval 27"/>
                <p:cNvSpPr/>
                <p:nvPr/>
              </p:nvSpPr>
              <p:spPr>
                <a:xfrm>
                  <a:off x="5061629" y="1546310"/>
                  <a:ext cx="357790" cy="35779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latin typeface="Microsoft JhengHei" panose="020B0604030504040204" pitchFamily="34" charset="-120"/>
                    <a:ea typeface="Microsoft JhengHei" panose="020B0604030504040204" pitchFamily="34" charset="-120"/>
                  </a:endParaRPr>
                </a:p>
              </p:txBody>
            </p:sp>
            <p:sp>
              <p:nvSpPr>
                <p:cNvPr id="171" name="TextBox 31"/>
                <p:cNvSpPr txBox="1"/>
                <p:nvPr/>
              </p:nvSpPr>
              <p:spPr>
                <a:xfrm>
                  <a:off x="5096929" y="1627065"/>
                  <a:ext cx="280805" cy="18490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/>
                  <a:r>
                    <a:rPr lang="en-US" sz="1600" b="1" cap="all" spc="20" dirty="0" smtClean="0">
                      <a:solidFill>
                        <a:schemeClr val="bg1"/>
                      </a:solidFill>
                      <a:latin typeface="Microsoft JhengHei" panose="020B0604030504040204" pitchFamily="34" charset="-120"/>
                      <a:ea typeface="Microsoft JhengHei" panose="020B0604030504040204" pitchFamily="34" charset="-120"/>
                    </a:rPr>
                    <a:t>02</a:t>
                  </a:r>
                  <a:endParaRPr lang="en-US" sz="1600" b="1" cap="all" spc="20" dirty="0">
                    <a:solidFill>
                      <a:schemeClr val="bg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</a:endParaRPr>
                </a:p>
              </p:txBody>
            </p:sp>
          </p:grpSp>
          <p:grpSp>
            <p:nvGrpSpPr>
              <p:cNvPr id="161" name="Group 5"/>
              <p:cNvGrpSpPr/>
              <p:nvPr/>
            </p:nvGrpSpPr>
            <p:grpSpPr>
              <a:xfrm>
                <a:off x="963184" y="2461505"/>
                <a:ext cx="485782" cy="398803"/>
                <a:chOff x="5061629" y="1546310"/>
                <a:chExt cx="357790" cy="357790"/>
              </a:xfrm>
            </p:grpSpPr>
            <p:sp>
              <p:nvSpPr>
                <p:cNvPr id="168" name="Oval 27"/>
                <p:cNvSpPr/>
                <p:nvPr/>
              </p:nvSpPr>
              <p:spPr>
                <a:xfrm>
                  <a:off x="5061629" y="1546310"/>
                  <a:ext cx="357790" cy="35779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latin typeface="Microsoft JhengHei" panose="020B0604030504040204" pitchFamily="34" charset="-120"/>
                    <a:ea typeface="Microsoft JhengHei" panose="020B0604030504040204" pitchFamily="34" charset="-120"/>
                  </a:endParaRPr>
                </a:p>
              </p:txBody>
            </p:sp>
            <p:sp>
              <p:nvSpPr>
                <p:cNvPr id="169" name="TextBox 31"/>
                <p:cNvSpPr txBox="1"/>
                <p:nvPr/>
              </p:nvSpPr>
              <p:spPr>
                <a:xfrm>
                  <a:off x="5096929" y="1627065"/>
                  <a:ext cx="280805" cy="18490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/>
                  <a:r>
                    <a:rPr lang="en-US" sz="1600" b="1" cap="all" spc="20" dirty="0" smtClean="0">
                      <a:solidFill>
                        <a:schemeClr val="bg1"/>
                      </a:solidFill>
                      <a:latin typeface="Microsoft JhengHei" panose="020B0604030504040204" pitchFamily="34" charset="-120"/>
                      <a:ea typeface="Microsoft JhengHei" panose="020B0604030504040204" pitchFamily="34" charset="-120"/>
                    </a:rPr>
                    <a:t>03</a:t>
                  </a:r>
                  <a:endParaRPr lang="en-US" sz="1600" b="1" cap="all" spc="20" dirty="0">
                    <a:solidFill>
                      <a:schemeClr val="bg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</a:endParaRPr>
                </a:p>
              </p:txBody>
            </p:sp>
          </p:grpSp>
          <p:grpSp>
            <p:nvGrpSpPr>
              <p:cNvPr id="162" name="Group 5"/>
              <p:cNvGrpSpPr/>
              <p:nvPr/>
            </p:nvGrpSpPr>
            <p:grpSpPr>
              <a:xfrm>
                <a:off x="967556" y="3340191"/>
                <a:ext cx="485782" cy="398803"/>
                <a:chOff x="5061629" y="1546310"/>
                <a:chExt cx="357790" cy="357790"/>
              </a:xfrm>
            </p:grpSpPr>
            <p:sp>
              <p:nvSpPr>
                <p:cNvPr id="166" name="Oval 27"/>
                <p:cNvSpPr/>
                <p:nvPr/>
              </p:nvSpPr>
              <p:spPr>
                <a:xfrm>
                  <a:off x="5061629" y="1546310"/>
                  <a:ext cx="357790" cy="35779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latin typeface="Microsoft JhengHei" panose="020B0604030504040204" pitchFamily="34" charset="-120"/>
                    <a:ea typeface="Microsoft JhengHei" panose="020B0604030504040204" pitchFamily="34" charset="-120"/>
                  </a:endParaRPr>
                </a:p>
              </p:txBody>
            </p:sp>
            <p:sp>
              <p:nvSpPr>
                <p:cNvPr id="167" name="TextBox 31"/>
                <p:cNvSpPr txBox="1"/>
                <p:nvPr/>
              </p:nvSpPr>
              <p:spPr>
                <a:xfrm>
                  <a:off x="5096929" y="1627065"/>
                  <a:ext cx="280805" cy="18490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/>
                  <a:r>
                    <a:rPr lang="en-US" sz="1600" b="1" cap="all" spc="20" dirty="0" smtClean="0">
                      <a:solidFill>
                        <a:schemeClr val="bg1"/>
                      </a:solidFill>
                      <a:latin typeface="Microsoft JhengHei" panose="020B0604030504040204" pitchFamily="34" charset="-120"/>
                      <a:ea typeface="Microsoft JhengHei" panose="020B0604030504040204" pitchFamily="34" charset="-120"/>
                    </a:rPr>
                    <a:t>04</a:t>
                  </a:r>
                  <a:endParaRPr lang="en-US" sz="1600" b="1" cap="all" spc="20" dirty="0">
                    <a:solidFill>
                      <a:schemeClr val="bg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</a:endParaRPr>
                </a:p>
              </p:txBody>
            </p:sp>
          </p:grpSp>
          <p:grpSp>
            <p:nvGrpSpPr>
              <p:cNvPr id="163" name="Group 5"/>
              <p:cNvGrpSpPr/>
              <p:nvPr/>
            </p:nvGrpSpPr>
            <p:grpSpPr>
              <a:xfrm>
                <a:off x="967556" y="4218876"/>
                <a:ext cx="485782" cy="398803"/>
                <a:chOff x="5061629" y="1546310"/>
                <a:chExt cx="357790" cy="357790"/>
              </a:xfrm>
            </p:grpSpPr>
            <p:sp>
              <p:nvSpPr>
                <p:cNvPr id="164" name="Oval 27"/>
                <p:cNvSpPr/>
                <p:nvPr/>
              </p:nvSpPr>
              <p:spPr>
                <a:xfrm>
                  <a:off x="5061629" y="1546310"/>
                  <a:ext cx="357790" cy="35779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latin typeface="Microsoft JhengHei" panose="020B0604030504040204" pitchFamily="34" charset="-120"/>
                    <a:ea typeface="Microsoft JhengHei" panose="020B0604030504040204" pitchFamily="34" charset="-120"/>
                  </a:endParaRPr>
                </a:p>
              </p:txBody>
            </p:sp>
            <p:sp>
              <p:nvSpPr>
                <p:cNvPr id="165" name="TextBox 31"/>
                <p:cNvSpPr txBox="1"/>
                <p:nvPr/>
              </p:nvSpPr>
              <p:spPr>
                <a:xfrm>
                  <a:off x="5096929" y="1627065"/>
                  <a:ext cx="280805" cy="18490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/>
                  <a:r>
                    <a:rPr lang="en-US" sz="1600" b="1" cap="all" spc="20" dirty="0" smtClean="0">
                      <a:solidFill>
                        <a:schemeClr val="bg1"/>
                      </a:solidFill>
                      <a:latin typeface="Microsoft JhengHei" panose="020B0604030504040204" pitchFamily="34" charset="-120"/>
                      <a:ea typeface="Microsoft JhengHei" panose="020B0604030504040204" pitchFamily="34" charset="-120"/>
                    </a:rPr>
                    <a:t>05</a:t>
                  </a:r>
                  <a:endParaRPr lang="en-US" sz="1600" b="1" cap="all" spc="20" dirty="0">
                    <a:solidFill>
                      <a:schemeClr val="bg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</a:endParaRPr>
                </a:p>
              </p:txBody>
            </p:sp>
          </p:grpSp>
        </p:grpSp>
      </p:grpSp>
      <p:pic>
        <p:nvPicPr>
          <p:cNvPr id="3" name="圖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35242" y="1734539"/>
            <a:ext cx="2209939" cy="58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365666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TW" sz="2400" dirty="0" smtClean="0"/>
              <a:t>2.</a:t>
            </a:r>
            <a:r>
              <a:rPr lang="zh-TW" altLang="en-US" sz="2400" dirty="0" smtClean="0"/>
              <a:t>驗證經營者帳號申請注意事項</a:t>
            </a:r>
            <a:endParaRPr lang="zh-TW" altLang="en-US" sz="2400" dirty="0"/>
          </a:p>
        </p:txBody>
      </p:sp>
      <p:sp>
        <p:nvSpPr>
          <p:cNvPr id="3" name="圓角矩形 2"/>
          <p:cNvSpPr/>
          <p:nvPr/>
        </p:nvSpPr>
        <p:spPr>
          <a:xfrm>
            <a:off x="751627" y="953329"/>
            <a:ext cx="7785949" cy="420332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360000" algn="just">
              <a:buFont typeface="Wingdings" panose="05000000000000000000" pitchFamily="2" charset="2"/>
              <a:buChar char="n"/>
            </a:pPr>
            <a:r>
              <a:rPr lang="zh-TW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驗證狀態為</a:t>
            </a:r>
            <a:r>
              <a:rPr lang="zh-TW" altLang="en-US" sz="1600" b="1" dirty="0">
                <a:solidFill>
                  <a:srgbClr val="F67E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終止</a:t>
            </a:r>
            <a:r>
              <a:rPr lang="zh-TW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或</a:t>
            </a:r>
            <a:r>
              <a:rPr lang="zh-TW" altLang="en-US" sz="1600" b="1" dirty="0">
                <a:solidFill>
                  <a:srgbClr val="F67E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結束</a:t>
            </a:r>
            <a:r>
              <a:rPr lang="zh-TW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之經營者</a:t>
            </a:r>
            <a:r>
              <a:rPr lang="zh-TW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，</a:t>
            </a:r>
            <a:r>
              <a:rPr lang="zh-TW" altLang="en-US" sz="1600" b="1" dirty="0">
                <a:solidFill>
                  <a:srgbClr val="F67E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不提供申請</a:t>
            </a:r>
            <a:r>
              <a:rPr lang="zh-TW" altLang="en-US" sz="1600" b="1" dirty="0" smtClean="0">
                <a:solidFill>
                  <a:srgbClr val="F67E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帳號</a:t>
            </a:r>
            <a:r>
              <a:rPr lang="zh-TW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；已申請</a:t>
            </a:r>
            <a:r>
              <a:rPr lang="zh-TW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通過之帳號，因故而終止或結束驗證，系統會自動停用帳號，後續若有重新驗證通過，可利用帳號解鎖申請，經驗證機構審核通過後，重新啟用帳號。</a:t>
            </a:r>
            <a:endParaRPr lang="zh-TW" altLang="zh-TW" sz="16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  <a:p>
            <a:pPr marL="285750" indent="-360000" algn="just">
              <a:buFont typeface="Wingdings" panose="05000000000000000000" pitchFamily="2" charset="2"/>
              <a:buChar char="n"/>
            </a:pPr>
            <a:endParaRPr lang="en-US" altLang="zh-TW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  <a:p>
            <a:pPr marL="285750" indent="-360000" algn="just">
              <a:buFont typeface="Wingdings" panose="05000000000000000000" pitchFamily="2" charset="2"/>
              <a:buChar char="n"/>
            </a:pPr>
            <a:r>
              <a:rPr lang="zh-TW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申請之帳號經驗證機構</a:t>
            </a:r>
            <a:r>
              <a:rPr lang="zh-TW" altLang="en-US" sz="1600" b="1" dirty="0" smtClean="0">
                <a:solidFill>
                  <a:srgbClr val="F67E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審核通過</a:t>
            </a:r>
            <a:r>
              <a:rPr lang="zh-TW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，</a:t>
            </a:r>
            <a:r>
              <a:rPr lang="zh-TW" altLang="en-US" sz="1600" b="1" dirty="0" smtClean="0">
                <a:solidFill>
                  <a:srgbClr val="F67E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不提供修改</a:t>
            </a:r>
            <a:r>
              <a:rPr lang="zh-TW" altLang="zh-TW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。</a:t>
            </a:r>
            <a:endParaRPr lang="en-US" altLang="zh-TW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  <a:p>
            <a:pPr marL="285750" indent="-360000" algn="just">
              <a:buFont typeface="Wingdings" panose="05000000000000000000" pitchFamily="2" charset="2"/>
              <a:buChar char="n"/>
            </a:pPr>
            <a:endParaRPr lang="en-US" altLang="zh-TW" sz="16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  <a:p>
            <a:pPr marL="285750" indent="-360000" algn="just">
              <a:buFont typeface="Wingdings" panose="05000000000000000000" pitchFamily="2" charset="2"/>
              <a:buChar char="n"/>
            </a:pPr>
            <a:r>
              <a:rPr lang="zh-TW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若您於</a:t>
            </a:r>
            <a:r>
              <a:rPr lang="zh-TW" altLang="en-US" sz="1600" b="1" dirty="0" smtClean="0">
                <a:solidFill>
                  <a:srgbClr val="F67E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多家驗證機構進行有機驗證</a:t>
            </a:r>
            <a:r>
              <a:rPr lang="zh-TW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，帳號須分開進行申請。</a:t>
            </a:r>
            <a:endParaRPr lang="en-US" altLang="zh-TW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  <a:p>
            <a:pPr marL="285750" indent="-360000" algn="just">
              <a:buFont typeface="Wingdings" panose="05000000000000000000" pitchFamily="2" charset="2"/>
              <a:buChar char="n"/>
            </a:pPr>
            <a:endParaRPr lang="en-US" altLang="zh-TW" sz="16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  <a:p>
            <a:pPr marL="285750" indent="-360000" algn="just">
              <a:buFont typeface="Wingdings" panose="05000000000000000000" pitchFamily="2" charset="2"/>
              <a:buChar char="n"/>
            </a:pPr>
            <a:r>
              <a:rPr lang="zh-TW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若您於</a:t>
            </a:r>
            <a:r>
              <a:rPr lang="zh-TW" altLang="en-US" sz="1600" b="1" dirty="0" smtClean="0">
                <a:solidFill>
                  <a:srgbClr val="F67E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同一家驗證機構</a:t>
            </a:r>
            <a:r>
              <a:rPr lang="zh-TW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同時具有轉型期、有機的驗證，</a:t>
            </a:r>
            <a:r>
              <a:rPr lang="zh-TW" altLang="en-US" sz="1600" b="1" dirty="0" smtClean="0">
                <a:solidFill>
                  <a:srgbClr val="F67E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僅須申請一組帳號即可</a:t>
            </a:r>
            <a:r>
              <a:rPr lang="zh-TW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；惟有</a:t>
            </a:r>
            <a:r>
              <a:rPr lang="en-US" altLang="zh-TW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2</a:t>
            </a:r>
            <a:r>
              <a:rPr lang="zh-TW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家</a:t>
            </a:r>
            <a:r>
              <a:rPr lang="zh-TW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以上的農產品經營者，仍須分開申請帳號，如：同一負責人，驗證時登錄２家以上的農產品經營者。</a:t>
            </a:r>
            <a:endParaRPr lang="en-US" altLang="zh-TW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  <a:p>
            <a:pPr marL="285750" indent="-360000" algn="just">
              <a:buFont typeface="Wingdings" panose="05000000000000000000" pitchFamily="2" charset="2"/>
              <a:buChar char="n"/>
            </a:pPr>
            <a:endParaRPr lang="en-US" altLang="zh-TW" sz="16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  <a:p>
            <a:pPr marL="285750" indent="-360000" algn="just">
              <a:buFont typeface="Wingdings" panose="05000000000000000000" pitchFamily="2" charset="2"/>
              <a:buChar char="n"/>
            </a:pPr>
            <a:r>
              <a:rPr lang="zh-TW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當您送出帳號申請後，系統會自動發信通知您所屬驗證機構進行審核，若您急需申請交易證明文件，可於送出申請後致電驗證機構了解審核進度。</a:t>
            </a:r>
            <a:endParaRPr lang="en-US" altLang="zh-TW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  <a:p>
            <a:pPr marL="285750" indent="-360000" algn="just">
              <a:buFont typeface="Wingdings" panose="05000000000000000000" pitchFamily="2" charset="2"/>
              <a:buChar char="n"/>
            </a:pPr>
            <a:endParaRPr lang="en-US" altLang="zh-TW" sz="1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  <a:p>
            <a:pPr marL="285750" indent="-360000" algn="just">
              <a:buFont typeface="Wingdings" panose="05000000000000000000" pitchFamily="2" charset="2"/>
              <a:buChar char="n"/>
            </a:pPr>
            <a:endParaRPr lang="en-US" altLang="zh-TW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712139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TW" altLang="en-US" sz="2400" dirty="0" smtClean="0"/>
              <a:t>３</a:t>
            </a:r>
            <a:r>
              <a:rPr lang="en-US" altLang="zh-TW" sz="2400" dirty="0" smtClean="0"/>
              <a:t>.</a:t>
            </a:r>
            <a:r>
              <a:rPr lang="zh-TW" altLang="en-US" sz="2400" dirty="0" smtClean="0"/>
              <a:t> 交易</a:t>
            </a:r>
            <a:r>
              <a:rPr lang="zh-TW" altLang="en-US" sz="2400" dirty="0"/>
              <a:t>證明文件</a:t>
            </a:r>
            <a:r>
              <a:rPr lang="en-US" altLang="zh-TW" sz="2400" dirty="0"/>
              <a:t>(TC)</a:t>
            </a:r>
            <a:r>
              <a:rPr lang="zh-TW" altLang="en-US" sz="2400" dirty="0" smtClean="0"/>
              <a:t>申請資料填</a:t>
            </a:r>
            <a:r>
              <a:rPr lang="zh-TW" altLang="en-US" sz="2400" dirty="0"/>
              <a:t>寫</a:t>
            </a:r>
            <a:r>
              <a:rPr lang="zh-TW" altLang="en-US" sz="2400" dirty="0" smtClean="0"/>
              <a:t>說明</a:t>
            </a:r>
            <a:r>
              <a:rPr lang="en-US" altLang="zh-TW" sz="2400" dirty="0" smtClean="0"/>
              <a:t>(1/5)</a:t>
            </a:r>
            <a:endParaRPr lang="zh-TW" altLang="en-US" sz="2400" dirty="0"/>
          </a:p>
        </p:txBody>
      </p:sp>
      <p:sp>
        <p:nvSpPr>
          <p:cNvPr id="4" name="矩形 3"/>
          <p:cNvSpPr/>
          <p:nvPr/>
        </p:nvSpPr>
        <p:spPr>
          <a:xfrm>
            <a:off x="638556" y="4263099"/>
            <a:ext cx="784466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360000" algn="just">
              <a:buFont typeface="Wingdings" panose="05000000000000000000" pitchFamily="2" charset="2"/>
              <a:buChar char="n"/>
            </a:pP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首先，請選擇您需要的</a:t>
            </a:r>
            <a:r>
              <a:rPr lang="zh-TW" altLang="en-US" sz="1400" b="1" dirty="0" smtClean="0">
                <a:solidFill>
                  <a:srgbClr val="F67E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文件語言版本</a:t>
            </a:r>
            <a:r>
              <a:rPr lang="zh-TW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，即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您提供</a:t>
            </a:r>
            <a:r>
              <a:rPr lang="zh-TW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給客戶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的文件內容須以何種語言呈現。</a:t>
            </a:r>
            <a:endParaRPr lang="en-US" altLang="zh-TW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  <a:p>
            <a:pPr marL="285750" indent="-360000" algn="just">
              <a:buFont typeface="Wingdings" panose="05000000000000000000" pitchFamily="2" charset="2"/>
              <a:buChar char="n"/>
            </a:pP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系統會於您以</a:t>
            </a:r>
            <a:r>
              <a:rPr lang="zh-TW" altLang="en-US" sz="1400" b="1" dirty="0" smtClean="0">
                <a:solidFill>
                  <a:srgbClr val="F67E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中文登錄完資料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後，自動依您所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選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目的國家</a:t>
            </a:r>
            <a:r>
              <a:rPr lang="zh-TW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要求之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語言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翻譯內容並提供預覽，您亦可再進行修改。</a:t>
            </a:r>
            <a:endParaRPr lang="en-US" altLang="zh-TW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920" y="800131"/>
            <a:ext cx="7099934" cy="3369009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532389940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TW" altLang="en-US" sz="2400" dirty="0"/>
              <a:t>３</a:t>
            </a:r>
            <a:r>
              <a:rPr lang="en-US" altLang="zh-TW" sz="2400" dirty="0"/>
              <a:t>.</a:t>
            </a:r>
            <a:r>
              <a:rPr lang="zh-TW" altLang="en-US" sz="2400" dirty="0"/>
              <a:t> 交易證明文件</a:t>
            </a:r>
            <a:r>
              <a:rPr lang="en-US" altLang="zh-TW" sz="2400" dirty="0"/>
              <a:t>(TC)</a:t>
            </a:r>
            <a:r>
              <a:rPr lang="zh-TW" altLang="en-US" sz="2400" dirty="0"/>
              <a:t>申請資料填寫說明</a:t>
            </a:r>
            <a:r>
              <a:rPr lang="en-US" altLang="zh-TW" sz="2400" dirty="0" smtClean="0"/>
              <a:t>(2/5</a:t>
            </a:r>
            <a:r>
              <a:rPr lang="en-US" altLang="zh-TW" sz="2400" dirty="0"/>
              <a:t>)</a:t>
            </a:r>
            <a:endParaRPr lang="zh-TW" altLang="en-US" sz="2400" dirty="0"/>
          </a:p>
        </p:txBody>
      </p:sp>
      <p:sp>
        <p:nvSpPr>
          <p:cNvPr id="4" name="矩形 3"/>
          <p:cNvSpPr/>
          <p:nvPr/>
        </p:nvSpPr>
        <p:spPr>
          <a:xfrm>
            <a:off x="5922904" y="807720"/>
            <a:ext cx="28705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360000" algn="just">
              <a:buFont typeface="Wingdings" panose="05000000000000000000" pitchFamily="2" charset="2"/>
              <a:buChar char="n"/>
            </a:pP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有機驗證相關資訊系統會自動帶入，無須再重</a:t>
            </a:r>
            <a:r>
              <a:rPr lang="zh-TW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新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登打。</a:t>
            </a:r>
            <a:endParaRPr lang="en-US" altLang="zh-TW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  <a:p>
            <a:pPr algn="just"/>
            <a:endParaRPr lang="en-US" altLang="zh-TW" sz="1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  <a:p>
            <a:pPr marL="285750" indent="-360000" algn="just">
              <a:buFont typeface="Wingdings" panose="05000000000000000000" pitchFamily="2" charset="2"/>
              <a:buChar char="n"/>
            </a:pPr>
            <a:r>
              <a:rPr lang="zh-TW" altLang="en-US" sz="1400" b="1" dirty="0" smtClean="0">
                <a:solidFill>
                  <a:srgbClr val="F67E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最大包裝單位重量、貨櫃數量、每貨櫃淨重等欄位資訊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，僅供審核參考，不會顯示在紙本的交易證明文件上，</a:t>
            </a:r>
            <a:r>
              <a:rPr lang="zh-TW" altLang="en-US" sz="1400" b="1" dirty="0" smtClean="0">
                <a:solidFill>
                  <a:srgbClr val="F67E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可選擇不填寫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。</a:t>
            </a:r>
            <a:endParaRPr lang="en-US" altLang="zh-TW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103" y="781408"/>
            <a:ext cx="5217962" cy="4250393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003019302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TW" altLang="en-US" sz="2400" dirty="0"/>
              <a:t>３</a:t>
            </a:r>
            <a:r>
              <a:rPr lang="en-US" altLang="zh-TW" sz="2400" dirty="0"/>
              <a:t>.</a:t>
            </a:r>
            <a:r>
              <a:rPr lang="zh-TW" altLang="en-US" sz="2400" dirty="0"/>
              <a:t> 交易證明文件</a:t>
            </a:r>
            <a:r>
              <a:rPr lang="en-US" altLang="zh-TW" sz="2400" dirty="0"/>
              <a:t>(TC)</a:t>
            </a:r>
            <a:r>
              <a:rPr lang="zh-TW" altLang="en-US" sz="2400" dirty="0"/>
              <a:t>申請資料填寫說明</a:t>
            </a:r>
            <a:r>
              <a:rPr lang="en-US" altLang="zh-TW" sz="2400" dirty="0" smtClean="0"/>
              <a:t>(3/5</a:t>
            </a:r>
            <a:r>
              <a:rPr lang="en-US" altLang="zh-TW" sz="2400" dirty="0"/>
              <a:t>)</a:t>
            </a:r>
            <a:endParaRPr lang="zh-TW" altLang="en-US" sz="2400" dirty="0"/>
          </a:p>
        </p:txBody>
      </p:sp>
      <p:sp>
        <p:nvSpPr>
          <p:cNvPr id="4" name="矩形 3"/>
          <p:cNvSpPr/>
          <p:nvPr/>
        </p:nvSpPr>
        <p:spPr>
          <a:xfrm>
            <a:off x="809437" y="3566742"/>
            <a:ext cx="75029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360000" algn="just">
              <a:buFont typeface="Wingdings" panose="05000000000000000000" pitchFamily="2" charset="2"/>
              <a:buChar char="n"/>
            </a:pP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若您有多筆輸出產品，可點擊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【</a:t>
            </a:r>
            <a:r>
              <a:rPr lang="zh-TW" altLang="en-US" sz="1400" b="1" dirty="0" smtClean="0">
                <a:solidFill>
                  <a:srgbClr val="F67E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新增一筆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】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按鈕增加空白資料列進行填寫。</a:t>
            </a:r>
            <a:endParaRPr lang="en-US" altLang="zh-TW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  <a:p>
            <a:pPr marL="285750" indent="-360000" algn="just">
              <a:buFont typeface="Wingdings" panose="05000000000000000000" pitchFamily="2" charset="2"/>
              <a:buChar char="n"/>
            </a:pP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完成資料登錄後，請記得點擊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【</a:t>
            </a:r>
            <a:r>
              <a:rPr lang="zh-TW" altLang="en-US" sz="1400" b="1" dirty="0" smtClean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繼續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】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按鈕，進行文件內容翻譯的檢視確認與送出申請。</a:t>
            </a:r>
            <a:endParaRPr lang="en-US" altLang="zh-TW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103" y="802253"/>
            <a:ext cx="8141589" cy="2674043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879534231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TW" altLang="en-US" sz="2400" dirty="0"/>
              <a:t>３</a:t>
            </a:r>
            <a:r>
              <a:rPr lang="en-US" altLang="zh-TW" sz="2400" dirty="0"/>
              <a:t>.</a:t>
            </a:r>
            <a:r>
              <a:rPr lang="zh-TW" altLang="en-US" sz="2400" dirty="0"/>
              <a:t> 交易證明文件</a:t>
            </a:r>
            <a:r>
              <a:rPr lang="en-US" altLang="zh-TW" sz="2400" dirty="0"/>
              <a:t>(TC)</a:t>
            </a:r>
            <a:r>
              <a:rPr lang="zh-TW" altLang="en-US" sz="2400" dirty="0"/>
              <a:t>申請資料填寫說明</a:t>
            </a:r>
            <a:r>
              <a:rPr lang="en-US" altLang="zh-TW" sz="2400" dirty="0" smtClean="0"/>
              <a:t>(4/5</a:t>
            </a:r>
            <a:r>
              <a:rPr lang="en-US" altLang="zh-TW" sz="2400" dirty="0"/>
              <a:t>)</a:t>
            </a:r>
            <a:endParaRPr lang="zh-TW" altLang="en-US" sz="2400" dirty="0"/>
          </a:p>
        </p:txBody>
      </p:sp>
      <p:sp>
        <p:nvSpPr>
          <p:cNvPr id="4" name="矩形 3"/>
          <p:cNvSpPr/>
          <p:nvPr/>
        </p:nvSpPr>
        <p:spPr>
          <a:xfrm>
            <a:off x="5922904" y="883920"/>
            <a:ext cx="28705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360000" algn="just">
              <a:buFont typeface="Wingdings" panose="05000000000000000000" pitchFamily="2" charset="2"/>
              <a:buChar char="n"/>
            </a:pP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您可</a:t>
            </a:r>
            <a:r>
              <a:rPr lang="zh-TW" altLang="en-US" sz="1400" b="1" dirty="0" smtClean="0">
                <a:solidFill>
                  <a:srgbClr val="F67E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點擊頁籤切換查看其他語言翻譯內容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，如需修改，請點擊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【</a:t>
            </a:r>
            <a:r>
              <a:rPr lang="zh-TW" altLang="en-US" sz="1400" b="1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修</a:t>
            </a:r>
            <a:r>
              <a:rPr lang="zh-TW" altLang="en-US" sz="1400" b="1" dirty="0" smtClean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改文件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】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按鈕，即可針對該語文翻譯內容進行修改。</a:t>
            </a:r>
            <a:endParaRPr lang="en-US" altLang="zh-TW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  <a:p>
            <a:pPr marL="285750" indent="-360000" algn="just">
              <a:buFont typeface="Wingdings" panose="05000000000000000000" pitchFamily="2" charset="2"/>
              <a:buChar char="n"/>
            </a:pPr>
            <a:endParaRPr lang="en-US" altLang="zh-TW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  <a:p>
            <a:pPr marL="285750" indent="-360000" algn="just">
              <a:buFont typeface="Wingdings" panose="05000000000000000000" pitchFamily="2" charset="2"/>
              <a:buChar char="n"/>
            </a:pPr>
            <a:r>
              <a:rPr lang="zh-TW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文字類型的欄位修改，如：地址，不會同步修正其他語言的相同欄位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資訊。</a:t>
            </a:r>
            <a:endParaRPr lang="en-US" altLang="zh-TW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570" y="810768"/>
            <a:ext cx="5284859" cy="390144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584552197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TW" altLang="en-US" sz="2400" dirty="0"/>
              <a:t>３</a:t>
            </a:r>
            <a:r>
              <a:rPr lang="en-US" altLang="zh-TW" sz="2400" dirty="0"/>
              <a:t>.</a:t>
            </a:r>
            <a:r>
              <a:rPr lang="zh-TW" altLang="en-US" sz="2400" dirty="0"/>
              <a:t> 交易證明文件</a:t>
            </a:r>
            <a:r>
              <a:rPr lang="en-US" altLang="zh-TW" sz="2400" dirty="0"/>
              <a:t>(TC)</a:t>
            </a:r>
            <a:r>
              <a:rPr lang="zh-TW" altLang="en-US" sz="2400" dirty="0"/>
              <a:t>申請資料填寫說明</a:t>
            </a:r>
            <a:r>
              <a:rPr lang="en-US" altLang="zh-TW" sz="2400" dirty="0" smtClean="0"/>
              <a:t>(5/5</a:t>
            </a:r>
            <a:r>
              <a:rPr lang="en-US" altLang="zh-TW" sz="2400" dirty="0"/>
              <a:t>)</a:t>
            </a:r>
            <a:endParaRPr lang="zh-TW" altLang="en-US" sz="2400" dirty="0"/>
          </a:p>
        </p:txBody>
      </p:sp>
      <p:sp>
        <p:nvSpPr>
          <p:cNvPr id="4" name="矩形 3"/>
          <p:cNvSpPr/>
          <p:nvPr/>
        </p:nvSpPr>
        <p:spPr>
          <a:xfrm>
            <a:off x="809437" y="3566742"/>
            <a:ext cx="750290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360000" algn="just">
              <a:buFont typeface="Wingdings" panose="05000000000000000000" pitchFamily="2" charset="2"/>
              <a:buChar char="n"/>
            </a:pPr>
            <a:r>
              <a:rPr lang="zh-TW" altLang="en-US" sz="1400" b="1" dirty="0" smtClean="0">
                <a:solidFill>
                  <a:srgbClr val="F67E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數字</a:t>
            </a:r>
            <a:r>
              <a:rPr lang="zh-TW" altLang="en-US" sz="1400" b="1" dirty="0">
                <a:solidFill>
                  <a:srgbClr val="F67E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類型</a:t>
            </a:r>
            <a:r>
              <a:rPr lang="zh-TW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的欄位修改，如：重量、數量等，</a:t>
            </a:r>
            <a:r>
              <a:rPr lang="zh-TW" altLang="en-US" sz="1400" b="1" dirty="0">
                <a:solidFill>
                  <a:srgbClr val="F67E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會自動同步修正其他語言的相同欄位資訊</a:t>
            </a:r>
            <a:r>
              <a:rPr lang="zh-TW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，避免遺漏調整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。</a:t>
            </a:r>
            <a:endParaRPr lang="en-US" altLang="zh-TW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  <a:p>
            <a:pPr marL="285750" indent="-360000" algn="just">
              <a:buFont typeface="Wingdings" panose="05000000000000000000" pitchFamily="2" charset="2"/>
              <a:buChar char="n"/>
            </a:pP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資料確認無誤後，請記得點擊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【</a:t>
            </a:r>
            <a:r>
              <a:rPr lang="zh-TW" altLang="en-US" sz="1400" b="1" dirty="0" smtClean="0">
                <a:solidFill>
                  <a:srgbClr val="F67E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送出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】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按鈕送出申請，待您的驗證機構審核通過並用印後，即會寄送用印後的紙本文件給您。</a:t>
            </a:r>
            <a:endParaRPr lang="en-US" altLang="zh-TW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  <a:p>
            <a:pPr marL="285750" indent="-360000" algn="just">
              <a:buFont typeface="Wingdings" panose="05000000000000000000" pitchFamily="2" charset="2"/>
              <a:buChar char="n"/>
            </a:pP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若申請單暫時不送出申請，請記得點擊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【</a:t>
            </a:r>
            <a:r>
              <a:rPr lang="zh-TW" altLang="en-US" sz="1400" b="1" dirty="0" smtClean="0">
                <a:solidFill>
                  <a:srgbClr val="F67E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暫存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】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按鈕儲存申請單，之後即可再接續編輯此申請單，不需重新登打一張新的申請單。</a:t>
            </a:r>
            <a:endParaRPr lang="en-US" altLang="zh-TW" sz="1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201" y="787720"/>
            <a:ext cx="7687374" cy="2697475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166940530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TW" sz="2400" dirty="0" smtClean="0"/>
              <a:t>4.</a:t>
            </a:r>
            <a:r>
              <a:rPr lang="zh-TW" altLang="en-US" sz="2400" dirty="0" smtClean="0"/>
              <a:t>收到交易</a:t>
            </a:r>
            <a:r>
              <a:rPr lang="zh-TW" altLang="en-US" sz="2400" dirty="0"/>
              <a:t>證明</a:t>
            </a:r>
            <a:r>
              <a:rPr lang="zh-TW" altLang="en-US" sz="2400" dirty="0" smtClean="0"/>
              <a:t>文件紙本後，發現內容有問題該怎麼辦？</a:t>
            </a:r>
            <a:endParaRPr lang="zh-TW" altLang="en-US" sz="2400" dirty="0"/>
          </a:p>
        </p:txBody>
      </p:sp>
      <p:sp>
        <p:nvSpPr>
          <p:cNvPr id="3" name="圓角矩形 2"/>
          <p:cNvSpPr/>
          <p:nvPr/>
        </p:nvSpPr>
        <p:spPr>
          <a:xfrm>
            <a:off x="751627" y="940174"/>
            <a:ext cx="7785949" cy="221746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360000" algn="just">
              <a:buFont typeface="Wingdings" panose="05000000000000000000" pitchFamily="2" charset="2"/>
              <a:buChar char="n"/>
            </a:pPr>
            <a:r>
              <a:rPr lang="zh-TW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首先，請將內容</a:t>
            </a:r>
            <a:r>
              <a:rPr lang="zh-TW" altLang="en-US" sz="1600" b="1" dirty="0" smtClean="0">
                <a:solidFill>
                  <a:srgbClr val="F67E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有誤的紙本寄回給驗證機構</a:t>
            </a:r>
            <a:r>
              <a:rPr lang="zh-TW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。</a:t>
            </a:r>
            <a:endParaRPr lang="zh-TW" altLang="zh-TW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  <a:p>
            <a:pPr marL="285750" indent="-360000" algn="just">
              <a:buFont typeface="Wingdings" panose="05000000000000000000" pitchFamily="2" charset="2"/>
              <a:buChar char="n"/>
            </a:pPr>
            <a:endParaRPr lang="en-US" altLang="zh-TW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  <a:p>
            <a:pPr marL="285750" indent="-360000" algn="just">
              <a:buFont typeface="Wingdings" panose="05000000000000000000" pitchFamily="2" charset="2"/>
              <a:buChar char="n"/>
            </a:pPr>
            <a:r>
              <a:rPr lang="zh-TW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接著，請登入</a:t>
            </a:r>
            <a:r>
              <a:rPr lang="zh-TW" altLang="en-US" sz="1600" b="1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臺灣有機農業資訊網</a:t>
            </a:r>
            <a:r>
              <a:rPr lang="en-US" altLang="zh-TW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(</a:t>
            </a:r>
            <a:r>
              <a:rPr lang="en-US" altLang="zh-TW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  <a:hlinkClick r:id="rId2"/>
              </a:rPr>
              <a:t>https://epv.afa.gov.tw</a:t>
            </a:r>
            <a:r>
              <a:rPr lang="en-US" altLang="zh-TW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)</a:t>
            </a:r>
            <a:r>
              <a:rPr lang="zh-TW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進行該份文件字號內容的異動申請。</a:t>
            </a:r>
            <a:endParaRPr lang="en-US" altLang="zh-TW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  <a:p>
            <a:pPr marL="285750" indent="-360000" algn="just">
              <a:buFont typeface="Wingdings" panose="05000000000000000000" pitchFamily="2" charset="2"/>
              <a:buChar char="n"/>
            </a:pPr>
            <a:endParaRPr lang="en-US" altLang="zh-TW" sz="16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  <a:p>
            <a:pPr marL="285750" indent="-360000" algn="just">
              <a:buFont typeface="Wingdings" panose="05000000000000000000" pitchFamily="2" charset="2"/>
              <a:buChar char="n"/>
            </a:pPr>
            <a:r>
              <a:rPr lang="zh-TW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 panose="020B0606030504020204" pitchFamily="34" charset="0"/>
              </a:rPr>
              <a:t>當驗證機構審核完您的異動申請後，會再重新寄發更新後的交易證明文件紙本給您。</a:t>
            </a:r>
            <a:endParaRPr lang="en-US" altLang="zh-TW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  <a:p>
            <a:pPr marL="285750" indent="-360000" algn="just">
              <a:buFont typeface="Wingdings" panose="05000000000000000000" pitchFamily="2" charset="2"/>
              <a:buChar char="n"/>
            </a:pPr>
            <a:endParaRPr lang="en-US" altLang="zh-TW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582360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03-Bluish Green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4B5050"/>
      </a:accent1>
      <a:accent2>
        <a:srgbClr val="6EBEBE"/>
      </a:accent2>
      <a:accent3>
        <a:srgbClr val="6E7378"/>
      </a:accent3>
      <a:accent4>
        <a:srgbClr val="91969B"/>
      </a:accent4>
      <a:accent5>
        <a:srgbClr val="AAAFB4"/>
      </a:accent5>
      <a:accent6>
        <a:srgbClr val="DCE1E6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50000"/>
            <a:alpha val="70000"/>
          </a:schemeClr>
        </a:solidFill>
        <a:ln>
          <a:noFill/>
        </a:ln>
      </a:spPr>
      <a:bodyPr rtlCol="0" anchor="ctr"/>
      <a:lstStyle>
        <a:defPPr algn="ctr">
          <a:defRPr sz="1200" b="1" dirty="0">
            <a:latin typeface="微軟正黑體" panose="020B0604030504040204" pitchFamily="34" charset="-120"/>
            <a:ea typeface="微軟正黑體" panose="020B0604030504040204" pitchFamily="34" charset="-120"/>
            <a:cs typeface="Open Sans" panose="020B0606030504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17032</TotalTime>
  <Words>1028</Words>
  <Application>Microsoft Office PowerPoint</Application>
  <PresentationFormat>如螢幕大小 (16:9)</PresentationFormat>
  <Paragraphs>65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2" baseType="lpstr">
      <vt:lpstr>Lato</vt:lpstr>
      <vt:lpstr>Lato Black</vt:lpstr>
      <vt:lpstr>Microsoft JhengHei</vt:lpstr>
      <vt:lpstr>Microsoft JhengHei</vt:lpstr>
      <vt:lpstr>Arial</vt:lpstr>
      <vt:lpstr>Calibri</vt:lpstr>
      <vt:lpstr>Open Sans</vt:lpstr>
      <vt:lpstr>Roboto</vt:lpstr>
      <vt:lpstr>Wingdings</vt:lpstr>
      <vt:lpstr>Office Theme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Moorche 30 DVDs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Jafar</dc:creator>
  <cp:lastModifiedBy>蔡依蓁</cp:lastModifiedBy>
  <cp:revision>1453</cp:revision>
  <dcterms:created xsi:type="dcterms:W3CDTF">2015-05-25T12:45:08Z</dcterms:created>
  <dcterms:modified xsi:type="dcterms:W3CDTF">2020-02-05T08:17:05Z</dcterms:modified>
</cp:coreProperties>
</file>